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23" d="100"/>
          <a:sy n="123" d="100"/>
        </p:scale>
        <p:origin x="114" y="210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52005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46780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86175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789" y="5208129"/>
            <a:ext cx="3311611" cy="15133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0987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78995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12999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24270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1406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011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5261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73839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AAB1DF-2555-458C-A941-42CE9189FE03}" type="datetimeFigureOut">
              <a:rPr lang="en-US" smtClean="0"/>
              <a:t>9/14/2018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10D8DA-E247-499F-8A7E-6CDA440E708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766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90220"/>
            <a:ext cx="9144000" cy="1008914"/>
          </a:xfrm>
        </p:spPr>
        <p:txBody>
          <a:bodyPr/>
          <a:lstStyle/>
          <a:p>
            <a:r>
              <a:rPr lang="en-US" b="1" dirty="0" smtClean="0"/>
              <a:t>5</a:t>
            </a:r>
            <a:r>
              <a:rPr lang="en-US" b="1" baseline="30000" dirty="0" smtClean="0"/>
              <a:t>th</a:t>
            </a:r>
            <a:r>
              <a:rPr lang="en-US" b="1" dirty="0" smtClean="0"/>
              <a:t> Annual SEFH Seminar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37930" y="4297681"/>
            <a:ext cx="3673161" cy="2480153"/>
          </a:xfrm>
        </p:spPr>
        <p:txBody>
          <a:bodyPr/>
          <a:lstStyle/>
          <a:p>
            <a:r>
              <a:rPr lang="en-US" dirty="0" smtClean="0"/>
              <a:t>presented by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4664" y="1499134"/>
            <a:ext cx="5602671" cy="25603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271" y="4790370"/>
            <a:ext cx="1566480" cy="1749237"/>
          </a:xfrm>
          <a:prstGeom prst="rect">
            <a:avLst/>
          </a:prstGeom>
        </p:spPr>
      </p:pic>
      <p:sp>
        <p:nvSpPr>
          <p:cNvPr id="7" name="Subtitle 2"/>
          <p:cNvSpPr txBox="1">
            <a:spLocks/>
          </p:cNvSpPr>
          <p:nvPr/>
        </p:nvSpPr>
        <p:spPr>
          <a:xfrm>
            <a:off x="5611091" y="4298206"/>
            <a:ext cx="3673161" cy="248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sponsored by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4568" y="4786161"/>
            <a:ext cx="3886208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61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  <a:cs typeface="Aharoni" panose="02010803020104030203" pitchFamily="2" charset="-79"/>
              </a:rPr>
              <a:t>By the Numbers</a:t>
            </a:r>
            <a:endParaRPr lang="en-US" dirty="0">
              <a:latin typeface="Arial Black" panose="020B0A04020102020204" pitchFamily="34" charset="0"/>
              <a:cs typeface="Aharoni" panose="02010803020104030203" pitchFamily="2" charset="-79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616768" cy="4351338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920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participants from grades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7–12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22 Participating School Districts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495 Judges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 Project Categories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4968" y="1825625"/>
            <a:ext cx="2465101" cy="4484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4278" y="1825625"/>
            <a:ext cx="2866479" cy="36683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10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How did we do at ISEF?</a:t>
            </a:r>
            <a:endParaRPr lang="en-US" dirty="0">
              <a:latin typeface="Arial Black" panose="020B0A04020102020204" pitchFamily="34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36770721"/>
              </p:ext>
            </p:extLst>
          </p:nvPr>
        </p:nvGraphicFramePr>
        <p:xfrm>
          <a:off x="838200" y="1687748"/>
          <a:ext cx="10301577" cy="3421999"/>
        </p:xfrm>
        <a:graphic>
          <a:graphicData uri="http://schemas.openxmlformats.org/drawingml/2006/table">
            <a:tbl>
              <a:tblPr/>
              <a:tblGrid>
                <a:gridCol w="2930718">
                  <a:extLst>
                    <a:ext uri="{9D8B030D-6E8A-4147-A177-3AD203B41FA5}">
                      <a16:colId xmlns:a16="http://schemas.microsoft.com/office/drawing/2014/main" xmlns="" val="3579676631"/>
                    </a:ext>
                  </a:extLst>
                </a:gridCol>
                <a:gridCol w="5732891">
                  <a:extLst>
                    <a:ext uri="{9D8B030D-6E8A-4147-A177-3AD203B41FA5}">
                      <a16:colId xmlns:a16="http://schemas.microsoft.com/office/drawing/2014/main" xmlns="" val="3167516263"/>
                    </a:ext>
                  </a:extLst>
                </a:gridCol>
                <a:gridCol w="1637968">
                  <a:extLst>
                    <a:ext uri="{9D8B030D-6E8A-4147-A177-3AD203B41FA5}">
                      <a16:colId xmlns:a16="http://schemas.microsoft.com/office/drawing/2014/main" xmlns="" val="4039262781"/>
                    </a:ext>
                  </a:extLst>
                </a:gridCol>
              </a:tblGrid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</a:rPr>
                        <a:t>Student Name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 smtClean="0">
                          <a:effectLst/>
                        </a:rPr>
                        <a:t>Grand Place</a:t>
                      </a:r>
                      <a:r>
                        <a:rPr lang="en-US" b="1" baseline="0" dirty="0" smtClean="0">
                          <a:effectLst/>
                        </a:rPr>
                        <a:t> </a:t>
                      </a:r>
                      <a:r>
                        <a:rPr lang="en-US" b="1" dirty="0" smtClean="0">
                          <a:effectLst/>
                        </a:rPr>
                        <a:t>Award/Category</a:t>
                      </a:r>
                      <a:endParaRPr lang="en-US" b="1" dirty="0">
                        <a:effectLst/>
                      </a:endParaRP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1" dirty="0">
                          <a:effectLst/>
                        </a:rPr>
                        <a:t>Place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632301102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Smiti</a:t>
                      </a:r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Gandhi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  <a:latin typeface="Arial" panose="020B0604020202020204" pitchFamily="34" charset="0"/>
                        </a:rPr>
                        <a:t>Physical sciences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effectLst/>
                          <a:latin typeface="Arial" panose="020B0604020202020204" pitchFamily="34" charset="0"/>
                        </a:rPr>
                        <a:t>4th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211274145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Andrew Liu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  <a:latin typeface="Arial" panose="020B0604020202020204" pitchFamily="34" charset="0"/>
                        </a:rPr>
                        <a:t>Physical sciences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effectLst/>
                          <a:latin typeface="Arial" panose="020B0604020202020204" pitchFamily="34" charset="0"/>
                        </a:rPr>
                        <a:t>4th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812215146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Michael Gerhard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solidFill>
                            <a:srgbClr val="021426"/>
                          </a:solidFill>
                          <a:effectLst/>
                          <a:latin typeface="Arial" panose="020B0604020202020204" pitchFamily="34" charset="0"/>
                        </a:rPr>
                        <a:t>Environmental Engineering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319227924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Kabir Jolly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solidFill>
                            <a:srgbClr val="021426"/>
                          </a:solidFill>
                          <a:effectLst/>
                          <a:latin typeface="Arial" panose="020B0604020202020204" pitchFamily="34" charset="0"/>
                        </a:rPr>
                        <a:t>Environmental Engineering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1679440215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Andrew Kim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Animal sciences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3rd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700352299"/>
                  </a:ext>
                </a:extLst>
              </a:tr>
              <a:tr h="488857">
                <a:tc>
                  <a:txBody>
                    <a:bodyPr/>
                    <a:lstStyle/>
                    <a:p>
                      <a:pPr rtl="0" fontAlgn="b"/>
                      <a:r>
                        <a:rPr lang="en-US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Syamantak Payra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  <a:latin typeface="Arial" panose="020B0604020202020204" pitchFamily="34" charset="0"/>
                        </a:rPr>
                        <a:t>Robotics and intelligent Machines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b="0" dirty="0">
                          <a:effectLst/>
                          <a:latin typeface="Arial" panose="020B0604020202020204" pitchFamily="34" charset="0"/>
                        </a:rPr>
                        <a:t>1st</a:t>
                      </a:r>
                    </a:p>
                  </a:txBody>
                  <a:tcPr marL="28575" marR="28575" marT="19050" marB="19050" anchor="b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xmlns="" val="4134282961"/>
                  </a:ext>
                </a:extLst>
              </a:tr>
            </a:tbl>
          </a:graphicData>
        </a:graphic>
      </p:graphicFrame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398" r="29064" b="16747"/>
          <a:stretch/>
        </p:blipFill>
        <p:spPr>
          <a:xfrm>
            <a:off x="9756250" y="127972"/>
            <a:ext cx="1383527" cy="155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600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How did we do at ISEF?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29398" r="29064" b="16747"/>
          <a:stretch/>
        </p:blipFill>
        <p:spPr>
          <a:xfrm>
            <a:off x="9772153" y="42944"/>
            <a:ext cx="1383527" cy="1559776"/>
          </a:xfrm>
          <a:prstGeom prst="rect">
            <a:avLst/>
          </a:prstGeom>
        </p:spPr>
      </p:pic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49788264"/>
              </p:ext>
            </p:extLst>
          </p:nvPr>
        </p:nvGraphicFramePr>
        <p:xfrm>
          <a:off x="270344" y="1602717"/>
          <a:ext cx="11736125" cy="3534441"/>
        </p:xfrm>
        <a:graphic>
          <a:graphicData uri="http://schemas.openxmlformats.org/drawingml/2006/table">
            <a:tbl>
              <a:tblPr/>
              <a:tblGrid>
                <a:gridCol w="1673525">
                  <a:extLst>
                    <a:ext uri="{9D8B030D-6E8A-4147-A177-3AD203B41FA5}">
                      <a16:colId xmlns:a16="http://schemas.microsoft.com/office/drawing/2014/main" xmlns="" val="2933362151"/>
                    </a:ext>
                  </a:extLst>
                </a:gridCol>
                <a:gridCol w="6317536">
                  <a:extLst>
                    <a:ext uri="{9D8B030D-6E8A-4147-A177-3AD203B41FA5}">
                      <a16:colId xmlns:a16="http://schemas.microsoft.com/office/drawing/2014/main" xmlns="" val="1963707564"/>
                    </a:ext>
                  </a:extLst>
                </a:gridCol>
                <a:gridCol w="1580500">
                  <a:extLst>
                    <a:ext uri="{9D8B030D-6E8A-4147-A177-3AD203B41FA5}">
                      <a16:colId xmlns:a16="http://schemas.microsoft.com/office/drawing/2014/main" xmlns="" val="3258745411"/>
                    </a:ext>
                  </a:extLst>
                </a:gridCol>
                <a:gridCol w="2164564">
                  <a:extLst>
                    <a:ext uri="{9D8B030D-6E8A-4147-A177-3AD203B41FA5}">
                      <a16:colId xmlns:a16="http://schemas.microsoft.com/office/drawing/2014/main" xmlns="" val="4109006652"/>
                    </a:ext>
                  </a:extLst>
                </a:gridCol>
              </a:tblGrid>
              <a:tr h="180537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effectLst/>
                        </a:rPr>
                        <a:t>Student Name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</a:rPr>
                        <a:t>Name of the Award/Category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>
                          <a:effectLst/>
                        </a:rPr>
                        <a:t>Place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1" dirty="0">
                          <a:effectLst/>
                        </a:rPr>
                        <a:t>Monetary </a:t>
                      </a:r>
                      <a:r>
                        <a:rPr lang="en-US" sz="1200" b="1" dirty="0" smtClean="0">
                          <a:effectLst/>
                        </a:rPr>
                        <a:t>Prize /</a:t>
                      </a:r>
                      <a:r>
                        <a:rPr lang="en-US" sz="1200" b="1" baseline="0" dirty="0" smtClean="0">
                          <a:effectLst/>
                        </a:rPr>
                        <a:t> Prize</a:t>
                      </a:r>
                      <a:endParaRPr lang="en-US" sz="1200" b="1" dirty="0">
                        <a:effectLst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67832233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21426"/>
                          </a:solidFill>
                          <a:effectLst/>
                          <a:latin typeface="Arial" panose="020B0604020202020204" pitchFamily="34" charset="0"/>
                        </a:rPr>
                        <a:t>Alyssa Knowles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Certificate of 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</a:rPr>
                        <a:t>Honorable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mention/American Psychological Association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Honarable mention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Certificate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83315105"/>
                  </a:ext>
                </a:extLst>
              </a:tr>
              <a:tr h="390985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21426"/>
                          </a:solidFill>
                          <a:effectLst/>
                          <a:latin typeface="Arial" panose="020B0604020202020204" pitchFamily="34" charset="0"/>
                        </a:rPr>
                        <a:t>Adham Mohab Kassem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Tuition Scholarship Award/ University of Arizona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8186829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Syamantak Payra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Award to participate in summer school “Web Valley” in Trento, Italy / Fondazione Bruno Kessler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Trip to Italy for research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13487865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Syamantak Payra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International Council on Systems Engineering - INCOSE/ Certificate of </a:t>
                      </a:r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</a:rPr>
                        <a:t>Honorable </a:t>
                      </a:r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mention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Honorable mention 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Certificate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7887135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Syamantak Payra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King Abdul-Aziz &amp; his Companions Foundation for Giftedness and Creativity/Research in innovative technology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15048061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Syamantak Payra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Oracle Academy/Outstanding project in the system category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</a:rPr>
                        <a:t>$5,000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914025772"/>
                  </a:ext>
                </a:extLst>
              </a:tr>
              <a:tr h="29436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21426"/>
                          </a:solidFill>
                          <a:effectLst/>
                          <a:latin typeface="Arial" panose="020B0604020202020204" pitchFamily="34" charset="0"/>
                        </a:rPr>
                        <a:t>Andrew Dong-Hyun Kim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Patent and Trademark Office Society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1st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solidFill>
                            <a:srgbClr val="021426"/>
                          </a:solidFill>
                          <a:effectLst/>
                          <a:latin typeface="Arial" panose="020B0604020202020204" pitchFamily="34" charset="0"/>
                        </a:rPr>
                        <a:t>An American flag, and a framed copy of the first patent granted in the United States of America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36979529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Smiti Gandhi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Physical sciences/Sigma Xi, The Scientific Research Honor Society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2nd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800512193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Andrew Liu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effectLst/>
                          <a:latin typeface="Arial" panose="020B0604020202020204" pitchFamily="34" charset="0"/>
                        </a:rPr>
                        <a:t>Physical sciences/Sigma Xi, The Scientific Research Honor Society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 dirty="0">
                          <a:effectLst/>
                          <a:latin typeface="Arial" panose="020B0604020202020204" pitchFamily="34" charset="0"/>
                        </a:rPr>
                        <a:t>2nd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dirty="0" smtClean="0">
                          <a:effectLst/>
                          <a:latin typeface="Arial" panose="020B0604020202020204" pitchFamily="34" charset="0"/>
                        </a:rPr>
                        <a:t>$1,000</a:t>
                      </a:r>
                      <a:endParaRPr lang="en-US" sz="1200" b="0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428286"/>
                  </a:ext>
                </a:extLst>
              </a:tr>
              <a:tr h="266424"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Andrew Kim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Air Force Research Laboratory on behalf of the United States Air Force/Animal sciences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en-US" sz="1200" b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1st</a:t>
                      </a: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200" b="0" i="1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$750</a:t>
                      </a:r>
                      <a:endParaRPr lang="en-US" sz="1200" b="0" i="1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15350" marR="15350" marT="10234" marB="1023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A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437497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56989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What about </a:t>
            </a:r>
            <a:br>
              <a:rPr lang="en-US" dirty="0" smtClean="0">
                <a:latin typeface="Arial Black" panose="020B0A04020102020204" pitchFamily="34" charset="0"/>
              </a:rPr>
            </a:br>
            <a:r>
              <a:rPr lang="en-US" dirty="0" smtClean="0">
                <a:latin typeface="Arial Black" panose="020B0A04020102020204" pitchFamily="34" charset="0"/>
              </a:rPr>
              <a:t>Broadcom MASTERS? 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1172986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800" dirty="0" smtClean="0"/>
              <a:t>2018 Top 300 </a:t>
            </a:r>
          </a:p>
          <a:p>
            <a:pPr lvl="1"/>
            <a:r>
              <a:rPr lang="en-US" sz="3600" b="1" dirty="0" smtClean="0"/>
              <a:t>Victor</a:t>
            </a:r>
            <a:r>
              <a:rPr lang="en-US" sz="3600" b="1" dirty="0"/>
              <a:t> </a:t>
            </a:r>
            <a:r>
              <a:rPr lang="en-US" sz="3600" b="1" dirty="0" err="1" smtClean="0"/>
              <a:t>Markhasin</a:t>
            </a:r>
            <a:r>
              <a:rPr lang="en-US" sz="3600" b="1" dirty="0" smtClean="0"/>
              <a:t>- </a:t>
            </a:r>
            <a:r>
              <a:rPr lang="en-US" sz="3600" i="1" dirty="0" smtClean="0"/>
              <a:t>Grade</a:t>
            </a:r>
            <a:r>
              <a:rPr lang="en-US" sz="3600" i="1" dirty="0"/>
              <a:t>:</a:t>
            </a:r>
            <a:r>
              <a:rPr lang="en-US" sz="3600" dirty="0"/>
              <a:t> </a:t>
            </a:r>
            <a:r>
              <a:rPr lang="en-US" sz="3600" dirty="0" smtClean="0"/>
              <a:t>8</a:t>
            </a:r>
            <a:r>
              <a:rPr lang="en-US" sz="3600" baseline="30000" dirty="0" smtClean="0"/>
              <a:t>th  </a:t>
            </a:r>
            <a:r>
              <a:rPr lang="en-US" sz="3200" i="1" dirty="0" smtClean="0"/>
              <a:t>(The Emery/Weiner School)</a:t>
            </a:r>
            <a:endParaRPr lang="en-US" sz="3600" i="1" dirty="0" smtClean="0"/>
          </a:p>
          <a:p>
            <a:pPr lvl="1"/>
            <a:r>
              <a:rPr lang="en-US" sz="3600" b="1" dirty="0" smtClean="0"/>
              <a:t>Austin Nelson-</a:t>
            </a:r>
            <a:r>
              <a:rPr lang="en-US" sz="3600" b="1" dirty="0"/>
              <a:t> </a:t>
            </a:r>
            <a:r>
              <a:rPr lang="en-US" sz="3600" i="1" dirty="0"/>
              <a:t>Grade:</a:t>
            </a:r>
            <a:r>
              <a:rPr lang="en-US" sz="3600" dirty="0"/>
              <a:t> </a:t>
            </a:r>
            <a:r>
              <a:rPr lang="en-US" sz="3600" dirty="0" smtClean="0"/>
              <a:t>7</a:t>
            </a:r>
            <a:r>
              <a:rPr lang="en-US" sz="3600" baseline="30000" dirty="0" smtClean="0"/>
              <a:t>th </a:t>
            </a:r>
            <a:r>
              <a:rPr lang="en-US" sz="3200" i="1" dirty="0" smtClean="0"/>
              <a:t>(Seabrook Intermediate School</a:t>
            </a:r>
            <a:r>
              <a:rPr lang="en-US" sz="3200" i="1" dirty="0"/>
              <a:t>)</a:t>
            </a:r>
            <a:endParaRPr lang="en-US" sz="4000" i="1" dirty="0"/>
          </a:p>
          <a:p>
            <a:pPr lvl="1"/>
            <a:r>
              <a:rPr lang="en-US" sz="3600" b="1" dirty="0" err="1" smtClean="0"/>
              <a:t>Pratishtha</a:t>
            </a:r>
            <a:r>
              <a:rPr lang="en-US" sz="3600" b="1" dirty="0"/>
              <a:t> </a:t>
            </a:r>
            <a:r>
              <a:rPr lang="en-US" sz="3600" b="1" dirty="0" smtClean="0"/>
              <a:t>Sharma- </a:t>
            </a:r>
            <a:r>
              <a:rPr lang="en-US" sz="3600" i="1" dirty="0" smtClean="0"/>
              <a:t>Grade</a:t>
            </a:r>
            <a:r>
              <a:rPr lang="en-US" sz="3600" i="1" dirty="0"/>
              <a:t>:</a:t>
            </a:r>
            <a:r>
              <a:rPr lang="en-US" sz="3600" dirty="0"/>
              <a:t> </a:t>
            </a:r>
            <a:r>
              <a:rPr lang="en-US" sz="3600" dirty="0" smtClean="0"/>
              <a:t>8</a:t>
            </a:r>
            <a:r>
              <a:rPr lang="en-US" sz="3600" baseline="30000" dirty="0" smtClean="0"/>
              <a:t>th </a:t>
            </a:r>
            <a:r>
              <a:rPr lang="en-US" sz="2800" i="1" dirty="0"/>
              <a:t>(Seabrook Intermediate School)</a:t>
            </a:r>
            <a:endParaRPr lang="en-US" sz="3600" dirty="0" smtClean="0"/>
          </a:p>
          <a:p>
            <a:pPr lvl="1"/>
            <a:r>
              <a:rPr lang="en-US" sz="3600" b="1" dirty="0" smtClean="0"/>
              <a:t>Anisha Parsan- </a:t>
            </a:r>
            <a:r>
              <a:rPr lang="en-US" sz="3600" i="1" dirty="0" smtClean="0"/>
              <a:t>Grade</a:t>
            </a:r>
            <a:r>
              <a:rPr lang="en-US" sz="3600" i="1" dirty="0"/>
              <a:t>:</a:t>
            </a:r>
            <a:r>
              <a:rPr lang="en-US" sz="3600" dirty="0"/>
              <a:t> </a:t>
            </a:r>
            <a:r>
              <a:rPr lang="en-US" sz="3600" dirty="0" smtClean="0"/>
              <a:t>7</a:t>
            </a:r>
            <a:r>
              <a:rPr lang="en-US" sz="3600" baseline="30000" dirty="0" smtClean="0"/>
              <a:t>th  </a:t>
            </a:r>
            <a:r>
              <a:rPr lang="en-US" sz="3200" i="1" dirty="0" smtClean="0"/>
              <a:t>(Fort Settlement Middle School</a:t>
            </a:r>
            <a:r>
              <a:rPr lang="en-US" sz="3200" i="1" dirty="0"/>
              <a:t>)</a:t>
            </a:r>
            <a:endParaRPr lang="en-US" sz="4400" dirty="0"/>
          </a:p>
          <a:p>
            <a:pPr lvl="1"/>
            <a:endParaRPr lang="en-US" sz="3600" dirty="0" smtClean="0"/>
          </a:p>
        </p:txBody>
      </p:sp>
      <p:pic>
        <p:nvPicPr>
          <p:cNvPr id="3074" name="Picture 2" descr="Image result for broadcom master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95770" y="209227"/>
            <a:ext cx="1875930" cy="2192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7970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Website Updates</a:t>
            </a:r>
            <a:endParaRPr lang="en-US" dirty="0">
              <a:latin typeface="Arial Black" panose="020B0A04020102020204" pitchFamily="34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47" y="1467250"/>
            <a:ext cx="7381506" cy="391058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8292" y="1467250"/>
            <a:ext cx="7395415" cy="39136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4859" y="1467250"/>
            <a:ext cx="7398848" cy="391363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7483" y="1467250"/>
            <a:ext cx="7399270" cy="391363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0529" y="1467250"/>
            <a:ext cx="7387703" cy="39136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3739" y="1484348"/>
            <a:ext cx="7401869" cy="39136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5247" y="1465724"/>
            <a:ext cx="7391988" cy="39136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1331" y="1484348"/>
            <a:ext cx="7403127" cy="391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4393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Survey Feedback Please!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250" y="1690688"/>
            <a:ext cx="2857500" cy="3990975"/>
          </a:xfrm>
        </p:spPr>
      </p:pic>
    </p:spTree>
    <p:extLst>
      <p:ext uri="{BB962C8B-B14F-4D97-AF65-F5344CB8AC3E}">
        <p14:creationId xmlns:p14="http://schemas.microsoft.com/office/powerpoint/2010/main" val="4035702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654605"/>
            <a:ext cx="10515600" cy="1325563"/>
          </a:xfrm>
        </p:spPr>
        <p:txBody>
          <a:bodyPr/>
          <a:lstStyle/>
          <a:p>
            <a:pPr algn="ctr"/>
            <a:r>
              <a:rPr lang="en-US" dirty="0" smtClean="0">
                <a:latin typeface="Arial Black" panose="020B0A04020102020204" pitchFamily="34" charset="0"/>
              </a:rPr>
              <a:t>Questions/Comments?</a:t>
            </a:r>
            <a:endParaRPr lang="en-US" dirty="0">
              <a:latin typeface="Arial Black" panose="020B0A04020102020204" pitchFamily="34" charset="0"/>
            </a:endParaRPr>
          </a:p>
        </p:txBody>
      </p:sp>
      <p:sp>
        <p:nvSpPr>
          <p:cNvPr id="4" name="Subtitle 2"/>
          <p:cNvSpPr txBox="1">
            <a:spLocks/>
          </p:cNvSpPr>
          <p:nvPr/>
        </p:nvSpPr>
        <p:spPr>
          <a:xfrm>
            <a:off x="2732712" y="2625311"/>
            <a:ext cx="2413352" cy="248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dirty="0" smtClean="0"/>
              <a:t>presented by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6148" y="3167620"/>
            <a:ext cx="1566480" cy="1749237"/>
          </a:xfrm>
          <a:prstGeom prst="rect">
            <a:avLst/>
          </a:prstGeom>
        </p:spPr>
      </p:pic>
      <p:sp>
        <p:nvSpPr>
          <p:cNvPr id="6" name="Subtitle 2"/>
          <p:cNvSpPr txBox="1">
            <a:spLocks/>
          </p:cNvSpPr>
          <p:nvPr/>
        </p:nvSpPr>
        <p:spPr>
          <a:xfrm>
            <a:off x="5779257" y="2625311"/>
            <a:ext cx="3673161" cy="24801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sponsored by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2733" y="3200921"/>
            <a:ext cx="3886208" cy="1328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932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</TotalTime>
  <Words>271</Words>
  <Application>Microsoft Office PowerPoint</Application>
  <PresentationFormat>Widescreen</PresentationFormat>
  <Paragraphs>81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Aharoni</vt:lpstr>
      <vt:lpstr>Arial</vt:lpstr>
      <vt:lpstr>Arial Black</vt:lpstr>
      <vt:lpstr>Calibri</vt:lpstr>
      <vt:lpstr>Calibri Light</vt:lpstr>
      <vt:lpstr>Office Theme</vt:lpstr>
      <vt:lpstr>5th Annual SEFH Seminar</vt:lpstr>
      <vt:lpstr>By the Numbers</vt:lpstr>
      <vt:lpstr>How did we do at ISEF?</vt:lpstr>
      <vt:lpstr>How did we do at ISEF?</vt:lpstr>
      <vt:lpstr>What about  Broadcom MASTERS? </vt:lpstr>
      <vt:lpstr>Website Updates</vt:lpstr>
      <vt:lpstr>Survey Feedback Please!</vt:lpstr>
      <vt:lpstr>Questions/Comments?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5th Annual SEFH Seminar</dc:title>
  <dc:creator>Ronduen, Lionnel G</dc:creator>
  <cp:lastModifiedBy>e6430</cp:lastModifiedBy>
  <cp:revision>13</cp:revision>
  <dcterms:created xsi:type="dcterms:W3CDTF">2018-09-14T18:13:39Z</dcterms:created>
  <dcterms:modified xsi:type="dcterms:W3CDTF">2018-09-15T04:20:32Z</dcterms:modified>
</cp:coreProperties>
</file>